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2" r:id="rId3"/>
    <p:sldId id="343" r:id="rId4"/>
    <p:sldId id="348" r:id="rId5"/>
    <p:sldId id="345" r:id="rId6"/>
    <p:sldId id="344" r:id="rId7"/>
    <p:sldId id="347" r:id="rId8"/>
    <p:sldId id="346" r:id="rId9"/>
  </p:sldIdLst>
  <p:sldSz cx="10080625" cy="7559675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AR PL UMing HK"/>
        <a:cs typeface="AR PL UMing H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007D"/>
    <a:srgbClr val="707173"/>
    <a:srgbClr val="00488E"/>
    <a:srgbClr val="EB640A"/>
    <a:srgbClr val="FFFF00"/>
    <a:srgbClr val="00519E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4" autoAdjust="0"/>
    <p:restoredTop sz="86982" autoAdjust="0"/>
  </p:normalViewPr>
  <p:slideViewPr>
    <p:cSldViewPr>
      <p:cViewPr varScale="1">
        <p:scale>
          <a:sx n="89" d="100"/>
          <a:sy n="89" d="100"/>
        </p:scale>
        <p:origin x="-153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276" y="-108"/>
      </p:cViewPr>
      <p:guideLst>
        <p:guide orient="horz" pos="2757"/>
        <p:guide pos="20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137" cy="51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0"/>
            <a:ext cx="3077137" cy="51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3B1FA03-2DB5-4DA0-A2D7-A94769B88D8A}" type="datetimeFigureOut">
              <a:rPr lang="fr-FR" altLang="fr-FR"/>
              <a:pPr>
                <a:defRPr/>
              </a:pPr>
              <a:t>04/03/2015</a:t>
            </a:fld>
            <a:endParaRPr lang="fr-FR" altLang="fr-FR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329"/>
            <a:ext cx="3077137" cy="51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329"/>
            <a:ext cx="3077137" cy="51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37F0E3-F901-4C07-8326-7CA872ED3A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3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59" y="4860988"/>
            <a:ext cx="5676787" cy="46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2"/>
            <a:ext cx="3080453" cy="5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626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6669" algn="l"/>
                <a:tab pos="1374997" algn="l"/>
                <a:tab pos="2061665" algn="l"/>
                <a:tab pos="2749992" algn="l"/>
              </a:tabLst>
              <a:defRPr sz="1400">
                <a:solidFill>
                  <a:srgbClr val="707173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192" y="2"/>
            <a:ext cx="3080453" cy="5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626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6669" algn="l"/>
                <a:tab pos="1374997" algn="l"/>
                <a:tab pos="2061665" algn="l"/>
                <a:tab pos="2749992" algn="l"/>
              </a:tabLst>
              <a:defRPr sz="1400">
                <a:solidFill>
                  <a:srgbClr val="707173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9721976"/>
            <a:ext cx="3080453" cy="5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626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6669" algn="l"/>
                <a:tab pos="1374997" algn="l"/>
                <a:tab pos="2061665" algn="l"/>
                <a:tab pos="2749992" algn="l"/>
              </a:tabLst>
              <a:defRPr sz="1400">
                <a:solidFill>
                  <a:srgbClr val="707173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192" y="9721976"/>
            <a:ext cx="3080453" cy="51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626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6669" algn="l"/>
                <a:tab pos="1374997" algn="l"/>
                <a:tab pos="2061665" algn="l"/>
                <a:tab pos="2749992" algn="l"/>
              </a:tabLst>
              <a:defRPr sz="1400">
                <a:solidFill>
                  <a:srgbClr val="707173"/>
                </a:solidFill>
                <a:latin typeface="Times New Roman" pitchFamily="18" charset="0"/>
                <a:ea typeface="DejaVu Sans" pitchFamily="34" charset="2"/>
                <a:cs typeface="DejaVu Sans" pitchFamily="34" charset="2"/>
              </a:defRPr>
            </a:lvl1pPr>
          </a:lstStyle>
          <a:p>
            <a:pPr>
              <a:defRPr/>
            </a:pPr>
            <a:fld id="{DAEB5368-CC0B-4BAE-BC2E-82BA714E2F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3579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26266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marL="704914" indent="-270356" defTabSz="426266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marL="1084737" indent="-215621" defTabSz="426266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marL="1519296" indent="-217280" defTabSz="426266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marL="1953854" indent="-217280" defTabSz="426266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431537" indent="-217280" defTabSz="4262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2909219" indent="-217280" defTabSz="4262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386902" indent="-217280" defTabSz="4262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3864585" indent="-217280" defTabSz="4262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86669" algn="l"/>
                <a:tab pos="1374997" algn="l"/>
                <a:tab pos="2061665" algn="l"/>
                <a:tab pos="2749992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C8F16E-AC2C-4D04-9DB3-10E7C469D610}" type="slidenum">
              <a:rPr lang="fr-FR" altLang="fr-FR" sz="1400">
                <a:solidFill>
                  <a:srgbClr val="707173"/>
                </a:solidFill>
                <a:cs typeface="DejaVu Sans" pitchFamily="34" charset="0"/>
              </a:rPr>
              <a:pPr eaLnBrk="1">
                <a:spcBef>
                  <a:spcPct val="0"/>
                </a:spcBef>
              </a:pPr>
              <a:t>1</a:t>
            </a:fld>
            <a:endParaRPr lang="fr-FR" altLang="fr-FR" sz="1400">
              <a:solidFill>
                <a:srgbClr val="707173"/>
              </a:solidFill>
              <a:cs typeface="DejaVu Sans" pitchFamily="34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59" y="4860990"/>
            <a:ext cx="5676787" cy="46054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0"/>
              </a:spcBef>
            </a:pPr>
            <a:endParaRPr lang="fr-FR" alt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31" indent="-179131" defTabSz="469390">
              <a:spcBef>
                <a:spcPts val="0"/>
              </a:spcBef>
              <a:buFontTx/>
              <a:buChar char="-"/>
              <a:defRPr/>
            </a:pPr>
            <a:endParaRPr 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574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727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930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498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28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27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fr-FR" sz="1000" dirty="0">
              <a:solidFill>
                <a:srgbClr val="B4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EB5368-CC0B-4BAE-BC2E-82BA714E2F7B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859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rgbClr val="70717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78E1-847E-4B56-93E0-CB24281BAB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0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19E"/>
                </a:solidFill>
              </a:defRPr>
            </a:lvl1pPr>
            <a:lvl2pPr>
              <a:defRPr>
                <a:solidFill>
                  <a:srgbClr val="70717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5E59-F36E-4820-98BC-9B354DF320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7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55763" y="2160588"/>
            <a:ext cx="38830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91188" y="2160588"/>
            <a:ext cx="38830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146C-6D27-4CEF-AE89-8B6ED0C7F5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49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5763" y="590550"/>
            <a:ext cx="7918450" cy="1262063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658D6-A730-49BD-A579-EB3AADE75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21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5763" y="590550"/>
            <a:ext cx="7918450" cy="12620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655763" y="2160588"/>
            <a:ext cx="3883025" cy="21145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1655763" y="4427538"/>
            <a:ext cx="3883025" cy="21161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5691188" y="2160588"/>
            <a:ext cx="3883025" cy="43830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C134-6500-4F53-9275-461946C992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5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C0D5-51FC-49A6-9598-D176D827CB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1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0075863" cy="756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5763" y="590550"/>
            <a:ext cx="79184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5763" y="2160588"/>
            <a:ext cx="791845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655763" y="6886575"/>
            <a:ext cx="230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024313" y="6886575"/>
            <a:ext cx="324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343775" y="6886575"/>
            <a:ext cx="2230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707173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273C85C-CAC2-4512-82B5-32A9256191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519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519E"/>
          </a:solidFill>
          <a:latin typeface="Arial" charset="0"/>
          <a:ea typeface="AR PL UMing HK" charset="0"/>
          <a:cs typeface="AR PL UMing HK" charset="0"/>
        </a:defRPr>
      </a:lvl9pPr>
    </p:titleStyle>
    <p:bodyStyle>
      <a:lvl1pPr marL="457200" indent="-457200" algn="l" defTabSz="449263" rtl="0" eaLnBrk="0" fontAlgn="base" hangingPunct="0">
        <a:lnSpc>
          <a:spcPct val="93000"/>
        </a:lnSpc>
        <a:spcBef>
          <a:spcPct val="0"/>
        </a:spcBef>
        <a:spcAft>
          <a:spcPts val="1150"/>
        </a:spcAft>
        <a:buClr>
          <a:srgbClr val="00519E"/>
        </a:buClr>
        <a:buSzPct val="100000"/>
        <a:buFont typeface="Wingdings" pitchFamily="2" charset="2"/>
        <a:buChar char="Ø"/>
        <a:defRPr sz="2600" b="1">
          <a:solidFill>
            <a:srgbClr val="00519E"/>
          </a:solidFill>
          <a:latin typeface="+mn-lt"/>
          <a:ea typeface="+mn-ea"/>
          <a:cs typeface="+mn-cs"/>
        </a:defRPr>
      </a:lvl1pPr>
      <a:lvl2pPr marL="8001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707173"/>
        </a:buClr>
        <a:buSzPct val="100000"/>
        <a:buFont typeface="Arial" pitchFamily="34" charset="0"/>
        <a:buChar char="•"/>
        <a:defRPr sz="2200" b="1">
          <a:solidFill>
            <a:srgbClr val="707173"/>
          </a:solidFill>
          <a:latin typeface="+mn-lt"/>
          <a:ea typeface="+mn-ea"/>
          <a:cs typeface="+mn-cs"/>
        </a:defRPr>
      </a:lvl2pPr>
      <a:lvl3pPr marL="12001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519E"/>
        </a:buClr>
        <a:buSzPct val="100000"/>
        <a:buFont typeface="Arial" pitchFamily="34" charset="0"/>
        <a:buChar char="-"/>
        <a:defRPr>
          <a:solidFill>
            <a:srgbClr val="00519E"/>
          </a:solidFill>
          <a:latin typeface="+mn-lt"/>
          <a:ea typeface="+mn-ea"/>
          <a:cs typeface="+mn-cs"/>
        </a:defRPr>
      </a:lvl3pPr>
      <a:lvl4pPr marL="16573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519E"/>
        </a:buClr>
        <a:buSzPct val="100000"/>
        <a:buFont typeface="Arial" pitchFamily="34" charset="0"/>
        <a:buChar char="•"/>
        <a:defRPr sz="1600">
          <a:solidFill>
            <a:srgbClr val="00519E"/>
          </a:solidFill>
          <a:latin typeface="+mn-lt"/>
          <a:ea typeface="+mn-ea"/>
          <a:cs typeface="+mn-cs"/>
        </a:defRPr>
      </a:lvl4pPr>
      <a:lvl5pPr marL="21145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519E"/>
        </a:buClr>
        <a:buSzPct val="100000"/>
        <a:buFont typeface="Arial" pitchFamily="34" charset="0"/>
        <a:buChar char="-"/>
        <a:defRPr sz="1400">
          <a:solidFill>
            <a:srgbClr val="00519E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519E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519E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519E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519E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77279" y="3347789"/>
            <a:ext cx="8999537" cy="3491457"/>
          </a:xfrm>
        </p:spPr>
        <p:txBody>
          <a:bodyPr tIns="47628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Programmation Immobilière</a:t>
            </a:r>
            <a:b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Triennal 2015–2017</a:t>
            </a:r>
            <a:b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Réunion avec les parlementaires – Jeudi 5 mars 2015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48375" y="6767513"/>
            <a:ext cx="3743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eaLnBrk="0" hangingPunct="0">
              <a:lnSpc>
                <a:spcPct val="93000"/>
              </a:lnSpc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 b="1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1pPr>
            <a:lvl2pPr marL="800100" indent="-342900" eaLnBrk="0" hangingPunct="0">
              <a:lnSpc>
                <a:spcPct val="93000"/>
              </a:lnSpc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 b="1">
                <a:solidFill>
                  <a:srgbClr val="707173"/>
                </a:solidFill>
                <a:latin typeface="Arial" pitchFamily="34" charset="0"/>
                <a:ea typeface="AR PL UMing HK"/>
                <a:cs typeface="AR PL UMing HK"/>
              </a:defRPr>
            </a:lvl2pPr>
            <a:lvl3pPr marL="1200150" indent="-285750" eaLnBrk="0" hangingPunct="0">
              <a:lnSpc>
                <a:spcPct val="93000"/>
              </a:lnSpc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3pPr>
            <a:lvl4pPr marL="1657350" indent="-285750" eaLnBrk="0" hangingPunct="0">
              <a:lnSpc>
                <a:spcPct val="93000"/>
              </a:lnSpc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4pPr>
            <a:lvl5pPr marL="2114550" indent="-285750" eaLnBrk="0" hangingPunct="0">
              <a:lnSpc>
                <a:spcPct val="93000"/>
              </a:lnSpc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5pPr>
            <a:lvl6pPr marL="2571750" indent="-2857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6pPr>
            <a:lvl7pPr marL="3028950" indent="-2857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7pPr>
            <a:lvl8pPr marL="3486150" indent="-2857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8pPr>
            <a:lvl9pPr marL="3943350" indent="-2857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519E"/>
                </a:solidFill>
                <a:latin typeface="Arial" pitchFamily="34" charset="0"/>
                <a:ea typeface="AR PL UMing HK"/>
                <a:cs typeface="AR PL UMing HK"/>
              </a:defRPr>
            </a:lvl9pPr>
          </a:lstStyle>
          <a:p>
            <a:pPr algn="r" eaLnBrk="1"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5"/>
          <p:cNvSpPr>
            <a:spLocks noGrp="1"/>
          </p:cNvSpPr>
          <p:nvPr>
            <p:ph type="title" idx="4294967295"/>
          </p:nvPr>
        </p:nvSpPr>
        <p:spPr>
          <a:xfrm>
            <a:off x="1655763" y="1187847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4000" dirty="0"/>
              <a:t>Programmation immobilière 2015-2017 : </a:t>
            </a:r>
            <a:r>
              <a:rPr lang="fr-FR" altLang="fr-FR" sz="4000" dirty="0" smtClean="0"/>
              <a:t>les </a:t>
            </a:r>
            <a:r>
              <a:rPr lang="fr-FR" altLang="fr-FR" sz="4000" dirty="0"/>
              <a:t>objectifs stratégiques</a:t>
            </a:r>
            <a:endParaRPr lang="fr-FR" altLang="fr-FR" sz="4000" dirty="0" smtClean="0"/>
          </a:p>
        </p:txBody>
      </p:sp>
      <p:sp>
        <p:nvSpPr>
          <p:cNvPr id="10243" name="Espace réservé du contenu 6"/>
          <p:cNvSpPr>
            <a:spLocks noGrp="1"/>
          </p:cNvSpPr>
          <p:nvPr>
            <p:ph idx="4294967295"/>
          </p:nvPr>
        </p:nvSpPr>
        <p:spPr>
          <a:xfrm>
            <a:off x="1655763" y="2627709"/>
            <a:ext cx="7921625" cy="4392190"/>
          </a:xfrm>
        </p:spPr>
        <p:txBody>
          <a:bodyPr/>
          <a:lstStyle/>
          <a:p>
            <a:pPr marL="534988" lvl="1" indent="-344488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534988" algn="l"/>
              </a:tabLst>
            </a:pPr>
            <a:r>
              <a:rPr lang="fr-FR" altLang="fr-FR" sz="1800" dirty="0">
                <a:solidFill>
                  <a:srgbClr val="B4007D"/>
                </a:solidFill>
              </a:rPr>
              <a:t>#1	</a:t>
            </a:r>
            <a:r>
              <a:rPr lang="fr-FR" altLang="fr-FR" sz="1800" dirty="0" smtClean="0">
                <a:solidFill>
                  <a:srgbClr val="B4007D"/>
                </a:solidFill>
              </a:rPr>
              <a:t>Remise </a:t>
            </a:r>
            <a:r>
              <a:rPr lang="fr-FR" altLang="fr-FR" sz="1800" dirty="0">
                <a:solidFill>
                  <a:srgbClr val="B4007D"/>
                </a:solidFill>
              </a:rPr>
              <a:t>à niveau :</a:t>
            </a:r>
          </a:p>
          <a:p>
            <a:pPr marL="534988" lvl="1" indent="0" eaLnBrk="1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  <a:tabLst>
                <a:tab pos="534988" algn="l"/>
              </a:tabLst>
            </a:pPr>
            <a:r>
              <a:rPr lang="fr-FR" altLang="fr-FR" sz="1600" b="0" dirty="0" smtClean="0"/>
              <a:t>Sur </a:t>
            </a:r>
            <a:r>
              <a:rPr lang="fr-FR" altLang="fr-FR" sz="1600" b="0" dirty="0"/>
              <a:t>la base des  propositions du SPSI de </a:t>
            </a:r>
            <a:r>
              <a:rPr lang="fr-FR" altLang="fr-FR" sz="1600" b="0" dirty="0" smtClean="0"/>
              <a:t>2010, rénovations règlementaires, techniques </a:t>
            </a:r>
            <a:r>
              <a:rPr lang="fr-FR" altLang="fr-FR" sz="1600" b="0" dirty="0"/>
              <a:t>et </a:t>
            </a:r>
            <a:r>
              <a:rPr lang="fr-FR" altLang="fr-FR" sz="1600" b="0" dirty="0" smtClean="0"/>
              <a:t>pédagogiques</a:t>
            </a:r>
            <a:endParaRPr lang="fr-FR" altLang="fr-FR" sz="1600" b="0" dirty="0"/>
          </a:p>
          <a:p>
            <a:pPr marL="534988" lvl="1" indent="-344488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534988" algn="l"/>
              </a:tabLst>
            </a:pPr>
            <a:r>
              <a:rPr lang="fr-FR" altLang="fr-FR" sz="1800" dirty="0">
                <a:solidFill>
                  <a:srgbClr val="B4007D"/>
                </a:solidFill>
              </a:rPr>
              <a:t>#2	Sécurisation :</a:t>
            </a:r>
          </a:p>
          <a:p>
            <a:pPr marL="534988" lvl="1" indent="-344488" eaLnBrk="1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  <a:tabLst>
                <a:tab pos="534988" algn="l"/>
              </a:tabLst>
            </a:pPr>
            <a:r>
              <a:rPr lang="fr-FR" altLang="fr-FR" sz="1600" b="0" dirty="0" smtClean="0"/>
              <a:t>	Adaptation des emprises aux risques actuels et amélioration </a:t>
            </a:r>
            <a:r>
              <a:rPr lang="fr-FR" altLang="fr-FR" sz="1600" b="0" dirty="0"/>
              <a:t>de la sécurité des </a:t>
            </a:r>
            <a:r>
              <a:rPr lang="fr-FR" altLang="fr-FR" sz="1600" b="0" dirty="0" smtClean="0"/>
              <a:t>établissements</a:t>
            </a:r>
            <a:endParaRPr lang="fr-FR" altLang="fr-FR" sz="1600" b="0" dirty="0"/>
          </a:p>
          <a:p>
            <a:pPr marL="534988" lvl="1" indent="-344488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534988" algn="l"/>
              </a:tabLst>
            </a:pPr>
            <a:r>
              <a:rPr lang="fr-FR" altLang="fr-FR" sz="1800" dirty="0">
                <a:solidFill>
                  <a:srgbClr val="B4007D"/>
                </a:solidFill>
              </a:rPr>
              <a:t>#3	Évolution du réseau :</a:t>
            </a:r>
          </a:p>
          <a:p>
            <a:pPr marL="534988" lvl="1" indent="-344488" eaLnBrk="1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  <a:tabLst>
                <a:tab pos="534988" algn="l"/>
              </a:tabLst>
            </a:pPr>
            <a:r>
              <a:rPr lang="fr-FR" altLang="fr-FR" sz="1600" b="0" dirty="0" smtClean="0"/>
              <a:t>	Prise </a:t>
            </a:r>
            <a:r>
              <a:rPr lang="fr-FR" altLang="fr-FR" sz="1600" b="0" dirty="0"/>
              <a:t>en compte des axes de développement du réseau fixés par la commission interministérielle sur l’enseignement français à </a:t>
            </a:r>
            <a:r>
              <a:rPr lang="fr-FR" altLang="fr-FR" sz="1600" b="0" dirty="0" smtClean="0"/>
              <a:t>l’étranger (20 novembre 2015)</a:t>
            </a:r>
            <a:endParaRPr lang="fr-FR" altLang="fr-FR" sz="1600" b="0" dirty="0"/>
          </a:p>
          <a:p>
            <a:pPr marL="534988" lvl="1" indent="-344488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534988" algn="l"/>
              </a:tabLst>
            </a:pPr>
            <a:r>
              <a:rPr lang="fr-FR" altLang="fr-FR" sz="1800" dirty="0">
                <a:solidFill>
                  <a:srgbClr val="B4007D"/>
                </a:solidFill>
              </a:rPr>
              <a:t>#4	</a:t>
            </a:r>
            <a:r>
              <a:rPr lang="fr-FR" altLang="fr-FR" sz="1800" dirty="0" smtClean="0">
                <a:solidFill>
                  <a:srgbClr val="B4007D"/>
                </a:solidFill>
              </a:rPr>
              <a:t>Développement durable :</a:t>
            </a:r>
          </a:p>
          <a:p>
            <a:pPr marL="534988" lvl="1" indent="-344488" eaLnBrk="1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  <a:tabLst>
                <a:tab pos="534988" algn="l"/>
              </a:tabLst>
            </a:pPr>
            <a:r>
              <a:rPr lang="fr-FR" altLang="fr-FR" sz="1600" b="0" dirty="0" smtClean="0"/>
              <a:t>	Renforcement de l’approche environnementale dans les projets</a:t>
            </a:r>
            <a:endParaRPr lang="fr-FR" altLang="fr-FR" sz="1600" dirty="0"/>
          </a:p>
          <a:p>
            <a:pPr marL="534988" lvl="1" indent="-344488"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534988" algn="l"/>
              </a:tabLst>
            </a:pPr>
            <a:r>
              <a:rPr lang="fr-FR" altLang="fr-FR" sz="1800" dirty="0" smtClean="0">
                <a:solidFill>
                  <a:srgbClr val="B4007D"/>
                </a:solidFill>
              </a:rPr>
              <a:t>#5	Rationalisation et mutualisation :</a:t>
            </a:r>
          </a:p>
          <a:p>
            <a:pPr marL="534988" lvl="1" indent="-344488" eaLnBrk="1" hangingPunct="1">
              <a:lnSpc>
                <a:spcPct val="100000"/>
              </a:lnSpc>
              <a:spcBef>
                <a:spcPts val="100"/>
              </a:spcBef>
              <a:spcAft>
                <a:spcPts val="300"/>
              </a:spcAft>
              <a:buNone/>
              <a:tabLst>
                <a:tab pos="534988" algn="l"/>
              </a:tabLst>
            </a:pPr>
            <a:r>
              <a:rPr lang="fr-FR" altLang="fr-FR" sz="1600" b="0" dirty="0"/>
              <a:t>	</a:t>
            </a:r>
            <a:r>
              <a:rPr lang="fr-FR" altLang="fr-FR" sz="1600" b="0" dirty="0" smtClean="0"/>
              <a:t>Optimisation des moyens et partage des locaux avec d’autres services ou opérateurs français</a:t>
            </a:r>
          </a:p>
        </p:txBody>
      </p:sp>
    </p:spTree>
    <p:extLst>
      <p:ext uri="{BB962C8B-B14F-4D97-AF65-F5344CB8AC3E}">
        <p14:creationId xmlns:p14="http://schemas.microsoft.com/office/powerpoint/2010/main" val="32692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 idx="4294967295"/>
          </p:nvPr>
        </p:nvSpPr>
        <p:spPr>
          <a:xfrm>
            <a:off x="1655763" y="1187549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4000" dirty="0" smtClean="0"/>
              <a:t>La programmation immobilière </a:t>
            </a:r>
            <a:br>
              <a:rPr lang="fr-FR" altLang="fr-FR" sz="4000" dirty="0" smtClean="0"/>
            </a:br>
            <a:r>
              <a:rPr lang="fr-FR" altLang="fr-FR" sz="4000" dirty="0" smtClean="0"/>
              <a:t>pour le triennal 2015-2017 </a:t>
            </a:r>
          </a:p>
        </p:txBody>
      </p:sp>
      <p:sp>
        <p:nvSpPr>
          <p:cNvPr id="11267" name="Espace réservé du contenu 6"/>
          <p:cNvSpPr>
            <a:spLocks noGrp="1"/>
          </p:cNvSpPr>
          <p:nvPr>
            <p:ph idx="4294967295"/>
          </p:nvPr>
        </p:nvSpPr>
        <p:spPr>
          <a:xfrm>
            <a:off x="1655763" y="2627709"/>
            <a:ext cx="7921625" cy="4464496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altLang="fr-FR" sz="1600" dirty="0" smtClean="0"/>
              <a:t>En complément de la poursuite des opérations en cours, l’Agence propose d’engager dans les trois prochaines années une quinzaine d’opérations nouvelles pour un montant de 82 M€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altLang="fr-FR" sz="1600" dirty="0" smtClean="0"/>
              <a:t>Les 10 opérations proposées à son prochain CA totalisent un montant d’investissement de 50,75 M€</a:t>
            </a:r>
            <a:r>
              <a:rPr lang="fr-FR" altLang="fr-FR" sz="1600" b="0" dirty="0" smtClean="0"/>
              <a:t> (à 95% financées par les parents)</a:t>
            </a:r>
            <a:r>
              <a:rPr lang="fr-FR" altLang="fr-FR" sz="1600" dirty="0" smtClean="0"/>
              <a:t> :</a:t>
            </a:r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altLang="fr-FR" sz="1400" b="1" dirty="0" smtClean="0"/>
              <a:t>Cinq opérations nouvelles sont d’un montant supérieur à 5 M€ :</a:t>
            </a:r>
          </a:p>
          <a:p>
            <a:pPr lvl="3" eaLnBrk="1" hangingPunct="1">
              <a:lnSpc>
                <a:spcPct val="100000"/>
              </a:lnSpc>
              <a:spcAft>
                <a:spcPts val="0"/>
              </a:spcAft>
            </a:pPr>
            <a:r>
              <a:rPr lang="fr-FR" altLang="fr-FR" sz="1200" dirty="0" smtClean="0"/>
              <a:t>Restructuration du groupe scolaire unifié La Fontaine à Fès</a:t>
            </a:r>
          </a:p>
          <a:p>
            <a:pPr lvl="3" eaLnBrk="1" hangingPunct="1">
              <a:lnSpc>
                <a:spcPct val="100000"/>
              </a:lnSpc>
              <a:spcAft>
                <a:spcPts val="0"/>
              </a:spcAft>
            </a:pPr>
            <a:r>
              <a:rPr lang="fr-FR" altLang="fr-FR" sz="1200" dirty="0" smtClean="0"/>
              <a:t>Construction du groupe scolaire de Sousse</a:t>
            </a:r>
          </a:p>
          <a:p>
            <a:pPr lvl="3" eaLnBrk="1" hangingPunct="1">
              <a:lnSpc>
                <a:spcPct val="100000"/>
              </a:lnSpc>
              <a:spcAft>
                <a:spcPts val="0"/>
              </a:spcAft>
            </a:pPr>
            <a:r>
              <a:rPr lang="fr-FR" altLang="fr-FR" sz="1200" dirty="0" smtClean="0"/>
              <a:t>Extension de l’EPIAD à Alger</a:t>
            </a:r>
          </a:p>
          <a:p>
            <a:pPr lvl="3" eaLnBrk="1" hangingPunct="1">
              <a:lnSpc>
                <a:spcPct val="100000"/>
              </a:lnSpc>
              <a:spcAft>
                <a:spcPts val="0"/>
              </a:spcAft>
            </a:pPr>
            <a:r>
              <a:rPr lang="fr-FR" altLang="fr-FR" sz="1200" dirty="0" smtClean="0"/>
              <a:t>Construction du nouveau lycée Alexandre Yersin à Hanoï</a:t>
            </a:r>
          </a:p>
          <a:p>
            <a:pPr lvl="3" eaLnBrk="1" hangingPunct="1">
              <a:lnSpc>
                <a:spcPct val="100000"/>
              </a:lnSpc>
              <a:spcAft>
                <a:spcPts val="0"/>
              </a:spcAft>
            </a:pPr>
            <a:r>
              <a:rPr lang="fr-FR" altLang="fr-FR" sz="1200" dirty="0" smtClean="0"/>
              <a:t>Restructuration de la cité scolaire Victor Hugo à Marrakech</a:t>
            </a:r>
            <a:endParaRPr lang="fr-FR" altLang="fr-FR" sz="1200" dirty="0"/>
          </a:p>
          <a:p>
            <a:pPr lvl="2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altLang="fr-FR" sz="1400" b="1" dirty="0" smtClean="0"/>
              <a:t>Cinq opérations sont d’un montant inférieur à 5 M€ ou ne requiert qu’un complément de budget</a:t>
            </a:r>
            <a:r>
              <a:rPr lang="fr-FR" altLang="fr-FR" sz="1400" dirty="0" smtClean="0"/>
              <a:t> (nouvelles : Tananarive, Tanger, Valence - compléments :  Pékin, Vienne)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altLang="fr-FR" sz="1600" dirty="0" smtClean="0"/>
              <a:t>D’autres opérations sans incidence financière sont à l’étude :</a:t>
            </a:r>
            <a:endParaRPr lang="fr-FR" altLang="fr-FR" sz="1600" dirty="0"/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fr-FR" sz="1400" dirty="0" smtClean="0"/>
              <a:t>Négociations avec la Caisse de Dépôt et de Gestion Marocaine sur les sites de Rabat et Meknès</a:t>
            </a:r>
            <a:endParaRPr lang="fr-FR" altLang="fr-FR" sz="1400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25174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 idx="4294967295"/>
          </p:nvPr>
        </p:nvSpPr>
        <p:spPr>
          <a:xfrm>
            <a:off x="1655763" y="902686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Extension de l’E.P.I.A.D. d’Alger</a:t>
            </a:r>
          </a:p>
        </p:txBody>
      </p:sp>
      <p:sp>
        <p:nvSpPr>
          <p:cNvPr id="11267" name="Espace réservé du contenu 6"/>
          <p:cNvSpPr>
            <a:spLocks noGrp="1"/>
          </p:cNvSpPr>
          <p:nvPr>
            <p:ph idx="4294967295"/>
          </p:nvPr>
        </p:nvSpPr>
        <p:spPr>
          <a:xfrm>
            <a:off x="4536256" y="3563813"/>
            <a:ext cx="5112568" cy="3816424"/>
          </a:xfrm>
        </p:spPr>
        <p:txBody>
          <a:bodyPr/>
          <a:lstStyle/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Budget </a:t>
            </a:r>
            <a:r>
              <a:rPr lang="fr-FR" altLang="fr-FR" sz="1400" dirty="0" smtClean="0"/>
              <a:t>: 5.000.000 €</a:t>
            </a:r>
            <a:r>
              <a:rPr lang="fr-FR" altLang="fr-FR" sz="1400" dirty="0"/>
              <a:t> Financement à 100% par les parents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Fonds propres EGD : 5,0 M€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Surfaces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2.400 </a:t>
            </a:r>
            <a:r>
              <a:rPr lang="fr-FR" altLang="fr-FR" sz="1400" dirty="0"/>
              <a:t>m² utiles </a:t>
            </a:r>
            <a:r>
              <a:rPr lang="fr-FR" altLang="fr-FR" sz="1400" b="0" dirty="0"/>
              <a:t>dont </a:t>
            </a:r>
            <a:r>
              <a:rPr lang="fr-FR" altLang="fr-FR" sz="1400" b="0" dirty="0" smtClean="0"/>
              <a:t>1.700 </a:t>
            </a:r>
            <a:r>
              <a:rPr lang="fr-FR" altLang="fr-FR" sz="1400" b="0" dirty="0"/>
              <a:t>à construire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Programme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Création d’une dizaine de salles de classe, une salle polyvalente, un plateau sportif couvert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Réaménagement de la restauration, de l’administration, de la salle de motricité et les espaces extérieurs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Calendrier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Appels </a:t>
            </a:r>
            <a:r>
              <a:rPr lang="fr-FR" altLang="fr-FR" sz="1200" dirty="0"/>
              <a:t>d’offres travaux : </a:t>
            </a:r>
            <a:r>
              <a:rPr lang="fr-FR" altLang="fr-FR" sz="1200" dirty="0" smtClean="0"/>
              <a:t>début </a:t>
            </a:r>
            <a:r>
              <a:rPr lang="fr-FR" altLang="fr-FR" sz="1200" dirty="0"/>
              <a:t>2015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Travaux </a:t>
            </a:r>
            <a:r>
              <a:rPr lang="fr-FR" altLang="fr-FR" sz="1200" dirty="0"/>
              <a:t>: </a:t>
            </a:r>
            <a:r>
              <a:rPr lang="fr-FR" altLang="fr-FR" sz="1200" dirty="0" smtClean="0"/>
              <a:t>démarrage 2</a:t>
            </a:r>
            <a:r>
              <a:rPr lang="fr-FR" altLang="fr-FR" sz="1200" baseline="30000" dirty="0" smtClean="0"/>
              <a:t>ème</a:t>
            </a:r>
            <a:r>
              <a:rPr lang="fr-FR" altLang="fr-FR" sz="1200" dirty="0" smtClean="0"/>
              <a:t> trimestre 2015, livraison rentrée 2016</a:t>
            </a:r>
            <a:endParaRPr lang="fr-FR" altLang="fr-FR" sz="120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Structure pédagogique </a:t>
            </a:r>
            <a:r>
              <a:rPr lang="fr-FR" altLang="fr-FR" sz="1400" dirty="0" smtClean="0"/>
              <a:t>projetée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Augmentation +1 division/niveau en primaire, +2 classes ‘’bulle’’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Effectifs : +270 élèves soit à terme 820 élèves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 bwMode="auto">
          <a:xfrm>
            <a:off x="3193846" y="2699805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#3 - Évolution du réseau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 bwMode="auto">
          <a:xfrm>
            <a:off x="5030230" y="2699805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#4 - Développement durable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7" name="Picture 3" descr="alger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00"/>
          <a:stretch/>
        </p:blipFill>
        <p:spPr bwMode="auto">
          <a:xfrm>
            <a:off x="504248" y="5219997"/>
            <a:ext cx="3960000" cy="16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0" t="9211"/>
          <a:stretch/>
        </p:blipFill>
        <p:spPr bwMode="auto">
          <a:xfrm>
            <a:off x="503808" y="3563813"/>
            <a:ext cx="3960000" cy="14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 idx="4294967295"/>
          </p:nvPr>
        </p:nvSpPr>
        <p:spPr>
          <a:xfrm>
            <a:off x="1655763" y="1149622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Restructuration du groupe scolaire unifié La Fontaine à Fès</a:t>
            </a:r>
          </a:p>
        </p:txBody>
      </p:sp>
      <p:sp>
        <p:nvSpPr>
          <p:cNvPr id="11267" name="Espace réservé du contenu 6"/>
          <p:cNvSpPr>
            <a:spLocks noGrp="1"/>
          </p:cNvSpPr>
          <p:nvPr>
            <p:ph idx="4294967295"/>
          </p:nvPr>
        </p:nvSpPr>
        <p:spPr>
          <a:xfrm>
            <a:off x="4536256" y="3563813"/>
            <a:ext cx="5184576" cy="3816424"/>
          </a:xfrm>
        </p:spPr>
        <p:txBody>
          <a:bodyPr/>
          <a:lstStyle/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Budget </a:t>
            </a:r>
            <a:r>
              <a:rPr lang="fr-FR" altLang="fr-FR" sz="1400" dirty="0" smtClean="0"/>
              <a:t>: 7.000.000 € Financement à 100% par les parents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Fonds propres EGD : 4,0 M€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Avance AFT : 3,0 M€</a:t>
            </a:r>
            <a:endParaRPr lang="fr-FR" altLang="fr-FR" sz="1400" b="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Surfaces : </a:t>
            </a:r>
            <a:r>
              <a:rPr lang="fr-FR" altLang="fr-FR" sz="1400" dirty="0" smtClean="0"/>
              <a:t>4.800 m² utiles </a:t>
            </a:r>
            <a:r>
              <a:rPr lang="fr-FR" altLang="fr-FR" sz="1400" b="0" dirty="0" smtClean="0"/>
              <a:t>dont 2.300 à construire</a:t>
            </a:r>
            <a:endParaRPr lang="fr-FR" altLang="fr-FR" sz="1400" b="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Programme 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Refonte des accès, réhabilitation des locaux pédagogiques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Création service restauration, salle polyvalente, gymnase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Mutualisation médiathèque jeunesse, salles de classes et salle polyvalente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Calendrier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Concours d’architecte : début 2015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Études : 2015-2016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Travaux : démarrage à  l’été 2016, livraison finale courant 2019</a:t>
            </a:r>
            <a:endParaRPr lang="fr-FR" altLang="fr-FR" sz="120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Structure pédagogique projetée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Augmentation +1 division/niveau de la maternelle au collège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Effectifs : +270 élèves soit à terme env. 1.000 élèves</a:t>
            </a:r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 bwMode="auto">
          <a:xfrm>
            <a:off x="431992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#1 - Remise à niveau</a:t>
            </a:r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 bwMode="auto">
          <a:xfrm>
            <a:off x="2304200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#2 - Sécurisation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 bwMode="auto">
          <a:xfrm>
            <a:off x="4068024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#3 - Évolution du réseau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 bwMode="auto">
          <a:xfrm>
            <a:off x="5904408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#4 - Développement durable</a:t>
            </a: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 bwMode="auto">
          <a:xfrm>
            <a:off x="7776616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#5 - Mutualisation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1" t="27803" r="22790" b="18985"/>
          <a:stretch/>
        </p:blipFill>
        <p:spPr bwMode="auto">
          <a:xfrm>
            <a:off x="468272" y="3594547"/>
            <a:ext cx="4068000" cy="31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e libre 1"/>
          <p:cNvSpPr/>
          <p:nvPr/>
        </p:nvSpPr>
        <p:spPr bwMode="auto">
          <a:xfrm>
            <a:off x="3433763" y="5038725"/>
            <a:ext cx="590550" cy="571500"/>
          </a:xfrm>
          <a:custGeom>
            <a:avLst/>
            <a:gdLst>
              <a:gd name="connsiteX0" fmla="*/ 0 w 590550"/>
              <a:gd name="connsiteY0" fmla="*/ 219075 h 571500"/>
              <a:gd name="connsiteX1" fmla="*/ 176212 w 590550"/>
              <a:gd name="connsiteY1" fmla="*/ 0 h 571500"/>
              <a:gd name="connsiteX2" fmla="*/ 590550 w 590550"/>
              <a:gd name="connsiteY2" fmla="*/ 176213 h 571500"/>
              <a:gd name="connsiteX3" fmla="*/ 328612 w 590550"/>
              <a:gd name="connsiteY3" fmla="*/ 571500 h 571500"/>
              <a:gd name="connsiteX4" fmla="*/ 57150 w 590550"/>
              <a:gd name="connsiteY4" fmla="*/ 376238 h 571500"/>
              <a:gd name="connsiteX5" fmla="*/ 114300 w 590550"/>
              <a:gd name="connsiteY5" fmla="*/ 304800 h 571500"/>
              <a:gd name="connsiteX6" fmla="*/ 0 w 590550"/>
              <a:gd name="connsiteY6" fmla="*/ 21907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71500">
                <a:moveTo>
                  <a:pt x="0" y="219075"/>
                </a:moveTo>
                <a:lnTo>
                  <a:pt x="176212" y="0"/>
                </a:lnTo>
                <a:lnTo>
                  <a:pt x="590550" y="176213"/>
                </a:lnTo>
                <a:lnTo>
                  <a:pt x="328612" y="571500"/>
                </a:lnTo>
                <a:lnTo>
                  <a:pt x="57150" y="376238"/>
                </a:lnTo>
                <a:lnTo>
                  <a:pt x="114300" y="304800"/>
                </a:lnTo>
                <a:lnTo>
                  <a:pt x="0" y="21907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68353" y="5157515"/>
            <a:ext cx="1712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</a:rPr>
              <a:t>IF</a:t>
            </a:r>
            <a:endParaRPr lang="fr-FR" sz="1600" b="1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259164" y="3875660"/>
            <a:ext cx="216000" cy="126000"/>
          </a:xfrm>
          <a:prstGeom prst="rect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 idx="4294967295"/>
          </p:nvPr>
        </p:nvSpPr>
        <p:spPr>
          <a:xfrm>
            <a:off x="1655763" y="1139348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Construction nouveau lycée Alexandre Yersin à Hanoï</a:t>
            </a:r>
          </a:p>
        </p:txBody>
      </p:sp>
      <p:sp>
        <p:nvSpPr>
          <p:cNvPr id="11267" name="Espace réservé du contenu 6"/>
          <p:cNvSpPr>
            <a:spLocks noGrp="1"/>
          </p:cNvSpPr>
          <p:nvPr>
            <p:ph idx="4294967295"/>
          </p:nvPr>
        </p:nvSpPr>
        <p:spPr>
          <a:xfrm>
            <a:off x="4536256" y="3563813"/>
            <a:ext cx="4968360" cy="3816424"/>
          </a:xfrm>
        </p:spPr>
        <p:txBody>
          <a:bodyPr/>
          <a:lstStyle/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Budget </a:t>
            </a:r>
            <a:r>
              <a:rPr lang="fr-FR" altLang="fr-FR" sz="1400" dirty="0" smtClean="0"/>
              <a:t>: 12.500.000 €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Fonds propres EGD : 4,0 M€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Avance AEFE : 2,0 M€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Avance AFT : 6,5 M€</a:t>
            </a:r>
            <a:endParaRPr lang="fr-FR" altLang="fr-FR" sz="1400" b="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Surfaces : </a:t>
            </a:r>
            <a:r>
              <a:rPr lang="fr-FR" altLang="fr-FR" sz="1400" dirty="0" smtClean="0"/>
              <a:t>11.400 m² utiles à construire</a:t>
            </a:r>
            <a:endParaRPr lang="fr-FR" altLang="fr-FR" sz="140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Calendrier 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Fin des études : début 2015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Signature bail + </a:t>
            </a:r>
            <a:r>
              <a:rPr lang="fr-FR" altLang="fr-FR" sz="1200" dirty="0"/>
              <a:t>lancement </a:t>
            </a:r>
            <a:r>
              <a:rPr lang="fr-FR" altLang="fr-FR" sz="1200" dirty="0" smtClean="0"/>
              <a:t>appels </a:t>
            </a:r>
            <a:r>
              <a:rPr lang="fr-FR" altLang="fr-FR" sz="1200" dirty="0"/>
              <a:t>d’offres travaux : été 2015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Durée des travaux : 20 mois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Structure </a:t>
            </a:r>
            <a:r>
              <a:rPr lang="fr-FR" altLang="fr-FR" sz="1400" dirty="0" smtClean="0"/>
              <a:t>pédagogique projetée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+6 divisions soit 44 divisions de la </a:t>
            </a:r>
            <a:r>
              <a:rPr lang="fr-FR" altLang="fr-FR" sz="1200" dirty="0"/>
              <a:t>petite section de maternelle </a:t>
            </a:r>
            <a:r>
              <a:rPr lang="fr-FR" altLang="fr-FR" sz="1200" dirty="0" smtClean="0"/>
              <a:t>à la terminale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augmentation de la capacité de l’établissement jusqu’à 1200 élèves</a:t>
            </a:r>
            <a:endParaRPr lang="fr-FR" altLang="fr-F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79"/>
          <a:stretch/>
        </p:blipFill>
        <p:spPr bwMode="auto">
          <a:xfrm>
            <a:off x="432240" y="3589867"/>
            <a:ext cx="3960000" cy="23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24" y="5954859"/>
            <a:ext cx="3906000" cy="1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6"/>
          <p:cNvSpPr txBox="1">
            <a:spLocks/>
          </p:cNvSpPr>
          <p:nvPr/>
        </p:nvSpPr>
        <p:spPr bwMode="auto">
          <a:xfrm>
            <a:off x="1440296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#1 - Remise à niveau :</a:t>
            </a:r>
          </a:p>
        </p:txBody>
      </p:sp>
      <p:sp>
        <p:nvSpPr>
          <p:cNvPr id="16" name="Espace réservé du contenu 6"/>
          <p:cNvSpPr txBox="1">
            <a:spLocks/>
          </p:cNvSpPr>
          <p:nvPr/>
        </p:nvSpPr>
        <p:spPr bwMode="auto">
          <a:xfrm>
            <a:off x="3312504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#2 - Sécurisation :</a:t>
            </a:r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 bwMode="auto">
          <a:xfrm>
            <a:off x="5076328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#3 - Évolution du réseau :</a:t>
            </a:r>
          </a:p>
        </p:txBody>
      </p:sp>
      <p:sp>
        <p:nvSpPr>
          <p:cNvPr id="18" name="Espace réservé du contenu 6"/>
          <p:cNvSpPr txBox="1">
            <a:spLocks/>
          </p:cNvSpPr>
          <p:nvPr/>
        </p:nvSpPr>
        <p:spPr bwMode="auto">
          <a:xfrm>
            <a:off x="6912712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#4 - Développement durable :</a:t>
            </a:r>
          </a:p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Certifié</a:t>
            </a:r>
          </a:p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HQE </a:t>
            </a:r>
            <a:r>
              <a:rPr lang="fr-FR" altLang="fr-FR" sz="1200" kern="0" dirty="0">
                <a:solidFill>
                  <a:srgbClr val="B4007D"/>
                </a:solidFill>
              </a:rPr>
              <a:t>International ©</a:t>
            </a:r>
            <a:endParaRPr lang="fr-FR" altLang="fr-FR" sz="1200" kern="0" dirty="0" smtClean="0">
              <a:solidFill>
                <a:srgbClr val="B4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 idx="4294967295"/>
          </p:nvPr>
        </p:nvSpPr>
        <p:spPr>
          <a:xfrm>
            <a:off x="1655763" y="1149622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Restructuration de la cité scolaire Victor Hugo à Marrakech</a:t>
            </a:r>
          </a:p>
        </p:txBody>
      </p:sp>
      <p:sp>
        <p:nvSpPr>
          <p:cNvPr id="11267" name="Espace réservé du contenu 6"/>
          <p:cNvSpPr>
            <a:spLocks noGrp="1"/>
          </p:cNvSpPr>
          <p:nvPr>
            <p:ph idx="4294967295"/>
          </p:nvPr>
        </p:nvSpPr>
        <p:spPr>
          <a:xfrm>
            <a:off x="4464248" y="3491805"/>
            <a:ext cx="5184576" cy="3888432"/>
          </a:xfrm>
        </p:spPr>
        <p:txBody>
          <a:bodyPr/>
          <a:lstStyle/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Budget </a:t>
            </a:r>
            <a:r>
              <a:rPr lang="fr-FR" altLang="fr-FR" sz="1400" dirty="0" smtClean="0"/>
              <a:t>: 8.000.000 € - Financement à 100% par les parents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Fonds propres EGD : 5,5 M€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Avance AFT : 2,5 M€</a:t>
            </a:r>
            <a:endParaRPr lang="fr-FR" altLang="fr-FR" sz="1400" b="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Surfaces : </a:t>
            </a:r>
            <a:r>
              <a:rPr lang="fr-FR" altLang="fr-FR" sz="1400" dirty="0" smtClean="0"/>
              <a:t>5.900 </a:t>
            </a:r>
            <a:r>
              <a:rPr lang="fr-FR" altLang="fr-FR" sz="1400" dirty="0"/>
              <a:t>m² utiles </a:t>
            </a:r>
            <a:r>
              <a:rPr lang="fr-FR" altLang="fr-FR" sz="1400" b="0" dirty="0"/>
              <a:t>dont </a:t>
            </a:r>
            <a:r>
              <a:rPr lang="fr-FR" altLang="fr-FR" sz="1400" b="0" dirty="0" smtClean="0"/>
              <a:t>3.500 </a:t>
            </a:r>
            <a:r>
              <a:rPr lang="fr-FR" altLang="fr-FR" sz="1400" b="0" dirty="0"/>
              <a:t>à </a:t>
            </a:r>
            <a:r>
              <a:rPr lang="fr-FR" altLang="fr-FR" sz="1400" b="0" dirty="0" smtClean="0"/>
              <a:t>construire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Programme 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Regroupement de l’école primaire et de l’administration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Reconfiguration des accès, construction d’un bâtiment scientifique et d’une salle polyvalente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Mutualisation médiathèque jeunesse, salles de classe, salle polyvalente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Calendrier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Concours d’architecte : début 2015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Études : 2015-2016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Travaux : démarrage </a:t>
            </a:r>
            <a:r>
              <a:rPr lang="fr-FR" altLang="fr-FR" sz="1200" dirty="0" smtClean="0"/>
              <a:t>à l’été </a:t>
            </a:r>
            <a:r>
              <a:rPr lang="fr-FR" altLang="fr-FR" sz="1200" dirty="0"/>
              <a:t>2016, livraison </a:t>
            </a:r>
            <a:r>
              <a:rPr lang="fr-FR" altLang="fr-FR" sz="1200" dirty="0" smtClean="0"/>
              <a:t>finale en 2019 </a:t>
            </a:r>
            <a:endParaRPr lang="fr-FR" altLang="fr-FR" sz="120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Structure pédagogique projetée 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Augmentation +1 division/niveau </a:t>
            </a:r>
            <a:r>
              <a:rPr lang="fr-FR" altLang="fr-FR" sz="1200" dirty="0" smtClean="0"/>
              <a:t>du primaire et +2 division/niveau en lycée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Effectifs : +300 élèves soit à terme 2.000 élèves</a:t>
            </a:r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 bwMode="auto">
          <a:xfrm>
            <a:off x="431992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#1 - Remise à niveau :</a:t>
            </a:r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 bwMode="auto">
          <a:xfrm>
            <a:off x="2304200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#2 - Sécurisation :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 bwMode="auto">
          <a:xfrm>
            <a:off x="4068024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#3 - Évolution du réseau :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 bwMode="auto">
          <a:xfrm>
            <a:off x="5904408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#4 - Développement durable :</a:t>
            </a:r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 bwMode="auto">
          <a:xfrm>
            <a:off x="7776616" y="2699717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#5 - Mutualisation :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31800" y="3504934"/>
            <a:ext cx="4068000" cy="3515219"/>
            <a:chOff x="431800" y="3504934"/>
            <a:chExt cx="4068000" cy="3515219"/>
          </a:xfrm>
        </p:grpSpPr>
        <p:pic>
          <p:nvPicPr>
            <p:cNvPr id="5122" name="Imag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186"/>
            <a:stretch/>
          </p:blipFill>
          <p:spPr bwMode="auto">
            <a:xfrm>
              <a:off x="431800" y="3504934"/>
              <a:ext cx="4068000" cy="351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Forme libre 1"/>
            <p:cNvSpPr/>
            <p:nvPr/>
          </p:nvSpPr>
          <p:spPr bwMode="auto">
            <a:xfrm>
              <a:off x="873374" y="4355902"/>
              <a:ext cx="1224136" cy="1800200"/>
            </a:xfrm>
            <a:custGeom>
              <a:avLst/>
              <a:gdLst>
                <a:gd name="connsiteX0" fmla="*/ 0 w 1190625"/>
                <a:gd name="connsiteY0" fmla="*/ 1319212 h 1747837"/>
                <a:gd name="connsiteX1" fmla="*/ 9525 w 1190625"/>
                <a:gd name="connsiteY1" fmla="*/ 628650 h 1747837"/>
                <a:gd name="connsiteX2" fmla="*/ 280988 w 1190625"/>
                <a:gd name="connsiteY2" fmla="*/ 633412 h 1747837"/>
                <a:gd name="connsiteX3" fmla="*/ 285750 w 1190625"/>
                <a:gd name="connsiteY3" fmla="*/ 557212 h 1747837"/>
                <a:gd name="connsiteX4" fmla="*/ 347663 w 1190625"/>
                <a:gd name="connsiteY4" fmla="*/ 547687 h 1747837"/>
                <a:gd name="connsiteX5" fmla="*/ 357188 w 1190625"/>
                <a:gd name="connsiteY5" fmla="*/ 419100 h 1747837"/>
                <a:gd name="connsiteX6" fmla="*/ 314325 w 1190625"/>
                <a:gd name="connsiteY6" fmla="*/ 409575 h 1747837"/>
                <a:gd name="connsiteX7" fmla="*/ 347663 w 1190625"/>
                <a:gd name="connsiteY7" fmla="*/ 176212 h 1747837"/>
                <a:gd name="connsiteX8" fmla="*/ 347663 w 1190625"/>
                <a:gd name="connsiteY8" fmla="*/ 0 h 1747837"/>
                <a:gd name="connsiteX9" fmla="*/ 433388 w 1190625"/>
                <a:gd name="connsiteY9" fmla="*/ 4762 h 1747837"/>
                <a:gd name="connsiteX10" fmla="*/ 428625 w 1190625"/>
                <a:gd name="connsiteY10" fmla="*/ 261937 h 1747837"/>
                <a:gd name="connsiteX11" fmla="*/ 471488 w 1190625"/>
                <a:gd name="connsiteY11" fmla="*/ 266700 h 1747837"/>
                <a:gd name="connsiteX12" fmla="*/ 500063 w 1190625"/>
                <a:gd name="connsiteY12" fmla="*/ 295275 h 1747837"/>
                <a:gd name="connsiteX13" fmla="*/ 500063 w 1190625"/>
                <a:gd name="connsiteY13" fmla="*/ 295275 h 1747837"/>
                <a:gd name="connsiteX14" fmla="*/ 485775 w 1190625"/>
                <a:gd name="connsiteY14" fmla="*/ 342900 h 1747837"/>
                <a:gd name="connsiteX15" fmla="*/ 485775 w 1190625"/>
                <a:gd name="connsiteY15" fmla="*/ 428625 h 1747837"/>
                <a:gd name="connsiteX16" fmla="*/ 485775 w 1190625"/>
                <a:gd name="connsiteY16" fmla="*/ 428625 h 1747837"/>
                <a:gd name="connsiteX17" fmla="*/ 495300 w 1190625"/>
                <a:gd name="connsiteY17" fmla="*/ 514350 h 1747837"/>
                <a:gd name="connsiteX18" fmla="*/ 542925 w 1190625"/>
                <a:gd name="connsiteY18" fmla="*/ 509587 h 1747837"/>
                <a:gd name="connsiteX19" fmla="*/ 542925 w 1190625"/>
                <a:gd name="connsiteY19" fmla="*/ 571500 h 1747837"/>
                <a:gd name="connsiteX20" fmla="*/ 585788 w 1190625"/>
                <a:gd name="connsiteY20" fmla="*/ 633412 h 1747837"/>
                <a:gd name="connsiteX21" fmla="*/ 633413 w 1190625"/>
                <a:gd name="connsiteY21" fmla="*/ 628650 h 1747837"/>
                <a:gd name="connsiteX22" fmla="*/ 638175 w 1190625"/>
                <a:gd name="connsiteY22" fmla="*/ 742950 h 1747837"/>
                <a:gd name="connsiteX23" fmla="*/ 1128713 w 1190625"/>
                <a:gd name="connsiteY23" fmla="*/ 738187 h 1747837"/>
                <a:gd name="connsiteX24" fmla="*/ 1128713 w 1190625"/>
                <a:gd name="connsiteY24" fmla="*/ 1252537 h 1747837"/>
                <a:gd name="connsiteX25" fmla="*/ 1190625 w 1190625"/>
                <a:gd name="connsiteY25" fmla="*/ 1328737 h 1747837"/>
                <a:gd name="connsiteX26" fmla="*/ 1190625 w 1190625"/>
                <a:gd name="connsiteY26" fmla="*/ 1352550 h 1747837"/>
                <a:gd name="connsiteX27" fmla="*/ 409575 w 1190625"/>
                <a:gd name="connsiteY27" fmla="*/ 1362075 h 1747837"/>
                <a:gd name="connsiteX28" fmla="*/ 409575 w 1190625"/>
                <a:gd name="connsiteY28" fmla="*/ 1747837 h 1747837"/>
                <a:gd name="connsiteX29" fmla="*/ 242888 w 1190625"/>
                <a:gd name="connsiteY29" fmla="*/ 1743075 h 1747837"/>
                <a:gd name="connsiteX30" fmla="*/ 242888 w 1190625"/>
                <a:gd name="connsiteY30" fmla="*/ 1352550 h 1747837"/>
                <a:gd name="connsiteX31" fmla="*/ 185738 w 1190625"/>
                <a:gd name="connsiteY31" fmla="*/ 1357312 h 1747837"/>
                <a:gd name="connsiteX32" fmla="*/ 180975 w 1190625"/>
                <a:gd name="connsiteY32" fmla="*/ 1314450 h 1747837"/>
                <a:gd name="connsiteX33" fmla="*/ 0 w 1190625"/>
                <a:gd name="connsiteY33" fmla="*/ 1319212 h 174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90625" h="1747837">
                  <a:moveTo>
                    <a:pt x="0" y="1319212"/>
                  </a:moveTo>
                  <a:lnTo>
                    <a:pt x="9525" y="628650"/>
                  </a:lnTo>
                  <a:lnTo>
                    <a:pt x="280988" y="633412"/>
                  </a:lnTo>
                  <a:lnTo>
                    <a:pt x="285750" y="557212"/>
                  </a:lnTo>
                  <a:lnTo>
                    <a:pt x="347663" y="547687"/>
                  </a:lnTo>
                  <a:lnTo>
                    <a:pt x="357188" y="419100"/>
                  </a:lnTo>
                  <a:lnTo>
                    <a:pt x="314325" y="409575"/>
                  </a:lnTo>
                  <a:lnTo>
                    <a:pt x="347663" y="176212"/>
                  </a:lnTo>
                  <a:lnTo>
                    <a:pt x="347663" y="0"/>
                  </a:lnTo>
                  <a:lnTo>
                    <a:pt x="433388" y="4762"/>
                  </a:lnTo>
                  <a:cubicBezTo>
                    <a:pt x="431800" y="90487"/>
                    <a:pt x="430213" y="176212"/>
                    <a:pt x="428625" y="261937"/>
                  </a:cubicBezTo>
                  <a:lnTo>
                    <a:pt x="471488" y="266700"/>
                  </a:lnTo>
                  <a:lnTo>
                    <a:pt x="500063" y="295275"/>
                  </a:lnTo>
                  <a:lnTo>
                    <a:pt x="500063" y="295275"/>
                  </a:lnTo>
                  <a:lnTo>
                    <a:pt x="485775" y="342900"/>
                  </a:lnTo>
                  <a:lnTo>
                    <a:pt x="485775" y="428625"/>
                  </a:lnTo>
                  <a:lnTo>
                    <a:pt x="485775" y="428625"/>
                  </a:lnTo>
                  <a:lnTo>
                    <a:pt x="495300" y="514350"/>
                  </a:lnTo>
                  <a:lnTo>
                    <a:pt x="542925" y="509587"/>
                  </a:lnTo>
                  <a:lnTo>
                    <a:pt x="542925" y="571500"/>
                  </a:lnTo>
                  <a:lnTo>
                    <a:pt x="585788" y="633412"/>
                  </a:lnTo>
                  <a:lnTo>
                    <a:pt x="633413" y="628650"/>
                  </a:lnTo>
                  <a:lnTo>
                    <a:pt x="638175" y="742950"/>
                  </a:lnTo>
                  <a:lnTo>
                    <a:pt x="1128713" y="738187"/>
                  </a:lnTo>
                  <a:lnTo>
                    <a:pt x="1128713" y="1252537"/>
                  </a:lnTo>
                  <a:lnTo>
                    <a:pt x="1190625" y="1328737"/>
                  </a:lnTo>
                  <a:lnTo>
                    <a:pt x="1190625" y="1352550"/>
                  </a:lnTo>
                  <a:lnTo>
                    <a:pt x="409575" y="1362075"/>
                  </a:lnTo>
                  <a:lnTo>
                    <a:pt x="409575" y="1747837"/>
                  </a:lnTo>
                  <a:lnTo>
                    <a:pt x="242888" y="1743075"/>
                  </a:lnTo>
                  <a:lnTo>
                    <a:pt x="242888" y="1352550"/>
                  </a:lnTo>
                  <a:lnTo>
                    <a:pt x="185738" y="1357312"/>
                  </a:lnTo>
                  <a:lnTo>
                    <a:pt x="180975" y="1314450"/>
                  </a:lnTo>
                  <a:lnTo>
                    <a:pt x="0" y="1319212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290840" y="5318204"/>
              <a:ext cx="324000" cy="16927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rgbClr val="707173"/>
                  </a:solidFill>
                </a:rPr>
                <a:t>IF</a:t>
              </a:r>
              <a:endParaRPr lang="fr-FR" sz="1600" b="1" dirty="0">
                <a:solidFill>
                  <a:srgbClr val="7071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 idx="4294967295"/>
          </p:nvPr>
        </p:nvSpPr>
        <p:spPr>
          <a:xfrm>
            <a:off x="1655763" y="1149622"/>
            <a:ext cx="7918450" cy="1262063"/>
          </a:xfrm>
        </p:spPr>
        <p:txBody>
          <a:bodyPr/>
          <a:lstStyle/>
          <a:p>
            <a:pPr eaLnBrk="1" hangingPunct="1"/>
            <a:r>
              <a:rPr lang="fr-FR" altLang="fr-FR" sz="3600" dirty="0" smtClean="0"/>
              <a:t>Construction du groupe scolaire de Sousse</a:t>
            </a:r>
          </a:p>
        </p:txBody>
      </p:sp>
      <p:sp>
        <p:nvSpPr>
          <p:cNvPr id="11267" name="Espace réservé du contenu 6"/>
          <p:cNvSpPr>
            <a:spLocks noGrp="1"/>
          </p:cNvSpPr>
          <p:nvPr>
            <p:ph idx="4294967295"/>
          </p:nvPr>
        </p:nvSpPr>
        <p:spPr>
          <a:xfrm>
            <a:off x="4536256" y="3563813"/>
            <a:ext cx="4968360" cy="3816424"/>
          </a:xfrm>
        </p:spPr>
        <p:txBody>
          <a:bodyPr/>
          <a:lstStyle/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Budget </a:t>
            </a:r>
            <a:r>
              <a:rPr lang="fr-FR" altLang="fr-FR" sz="1400" dirty="0" smtClean="0"/>
              <a:t>: 5.400.000 €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Fonds propres EGD : 3,5 M€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Avance AEFE : 0,4 M€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b="0" dirty="0" smtClean="0"/>
              <a:t>Avance AFT : 1,5 M€</a:t>
            </a:r>
            <a:endParaRPr lang="fr-FR" altLang="fr-FR" sz="1400" b="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Surfaces : </a:t>
            </a:r>
            <a:r>
              <a:rPr lang="fr-FR" altLang="fr-FR" sz="1400" dirty="0" smtClean="0"/>
              <a:t>4.600 m² utiles à construire</a:t>
            </a:r>
            <a:endParaRPr lang="fr-FR" altLang="fr-FR" sz="1400" dirty="0"/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/>
              <a:t>Programme 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Reconstruction </a:t>
            </a:r>
            <a:r>
              <a:rPr lang="fr-FR" altLang="fr-FR" sz="1200" dirty="0"/>
              <a:t>d’un groupe scolaire complet (</a:t>
            </a:r>
            <a:r>
              <a:rPr lang="fr-FR" altLang="fr-FR" sz="1200" dirty="0" err="1"/>
              <a:t>primaire+collège</a:t>
            </a:r>
            <a:r>
              <a:rPr lang="fr-FR" altLang="fr-FR" sz="1200" dirty="0"/>
              <a:t>)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Sécurisation des accès et de l’enceinte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Création service restauration, salle polyvalente et plateaux sportifs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Calendrier </a:t>
            </a:r>
            <a:r>
              <a:rPr lang="fr-FR" altLang="fr-FR" sz="16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Concours d’architecte : début 2015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Études : 2015-2016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Travaux : démarrage </a:t>
            </a:r>
            <a:r>
              <a:rPr lang="fr-FR" altLang="fr-FR" sz="1200" dirty="0" smtClean="0"/>
              <a:t>2</a:t>
            </a:r>
            <a:r>
              <a:rPr lang="fr-FR" altLang="fr-FR" sz="1200" baseline="30000" dirty="0" smtClean="0"/>
              <a:t>ème</a:t>
            </a:r>
            <a:r>
              <a:rPr lang="fr-FR" altLang="fr-FR" sz="1200" dirty="0" smtClean="0"/>
              <a:t> trimestre </a:t>
            </a:r>
            <a:r>
              <a:rPr lang="fr-FR" altLang="fr-FR" sz="1200" dirty="0"/>
              <a:t>2016, livraison </a:t>
            </a:r>
            <a:r>
              <a:rPr lang="fr-FR" altLang="fr-FR" sz="1200" dirty="0" smtClean="0"/>
              <a:t>rentrée 2018 </a:t>
            </a:r>
          </a:p>
          <a:p>
            <a:pPr marL="266700" lvl="1" indent="-174625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altLang="fr-FR" sz="1400" dirty="0" smtClean="0"/>
              <a:t>Structure pédagogique projetée </a:t>
            </a:r>
            <a:r>
              <a:rPr lang="fr-FR" altLang="fr-FR" sz="1400" dirty="0"/>
              <a:t>:</a:t>
            </a:r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 smtClean="0"/>
              <a:t>Nombre de division inchangé (19)</a:t>
            </a:r>
            <a:endParaRPr lang="fr-FR" altLang="fr-FR" sz="1200" dirty="0"/>
          </a:p>
          <a:p>
            <a:pPr marL="627063" lvl="2" indent="-2667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200" dirty="0"/>
              <a:t>Effectifs : +140 élèves soit à terme 600 élèves</a:t>
            </a:r>
          </a:p>
        </p:txBody>
      </p:sp>
      <p:sp>
        <p:nvSpPr>
          <p:cNvPr id="5" name="Espace réservé du contenu 6"/>
          <p:cNvSpPr txBox="1">
            <a:spLocks/>
          </p:cNvSpPr>
          <p:nvPr/>
        </p:nvSpPr>
        <p:spPr bwMode="auto">
          <a:xfrm>
            <a:off x="1367904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#1 - Remise à niveau</a:t>
            </a:r>
          </a:p>
        </p:txBody>
      </p:sp>
      <p:sp>
        <p:nvSpPr>
          <p:cNvPr id="7" name="Espace réservé du contenu 6"/>
          <p:cNvSpPr txBox="1">
            <a:spLocks/>
          </p:cNvSpPr>
          <p:nvPr/>
        </p:nvSpPr>
        <p:spPr bwMode="auto">
          <a:xfrm>
            <a:off x="3240112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#2 - Sécurisation</a:t>
            </a:r>
          </a:p>
        </p:txBody>
      </p:sp>
      <p:sp>
        <p:nvSpPr>
          <p:cNvPr id="9" name="Espace réservé du contenu 6"/>
          <p:cNvSpPr txBox="1">
            <a:spLocks/>
          </p:cNvSpPr>
          <p:nvPr/>
        </p:nvSpPr>
        <p:spPr bwMode="auto">
          <a:xfrm>
            <a:off x="5112320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#4 - Développement durable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6" r="8194"/>
          <a:stretch/>
        </p:blipFill>
        <p:spPr bwMode="auto">
          <a:xfrm>
            <a:off x="431800" y="3594635"/>
            <a:ext cx="4104000" cy="2060575"/>
          </a:xfrm>
          <a:prstGeom prst="rect">
            <a:avLst/>
          </a:prstGeom>
          <a:noFill/>
        </p:spPr>
      </p:pic>
      <p:sp>
        <p:nvSpPr>
          <p:cNvPr id="12" name="Espace réservé du contenu 6"/>
          <p:cNvSpPr txBox="1">
            <a:spLocks/>
          </p:cNvSpPr>
          <p:nvPr/>
        </p:nvSpPr>
        <p:spPr bwMode="auto">
          <a:xfrm>
            <a:off x="6984720" y="2687420"/>
            <a:ext cx="1728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519E"/>
              </a:buClr>
              <a:buSzPct val="100000"/>
              <a:buFont typeface="Wingdings" pitchFamily="2" charset="2"/>
              <a:buChar char="Ø"/>
              <a:defRPr sz="2600" b="1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707173"/>
              </a:buClr>
              <a:buSzPct val="100000"/>
              <a:buFont typeface="Arial" pitchFamily="34" charset="0"/>
              <a:buChar char="•"/>
              <a:defRPr sz="2200" b="1">
                <a:solidFill>
                  <a:srgbClr val="707173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519E"/>
              </a:buClr>
              <a:buSzPct val="100000"/>
              <a:buFont typeface="Arial" pitchFamily="34" charset="0"/>
              <a:buChar char="•"/>
              <a:defRPr sz="16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519E"/>
              </a:buClr>
              <a:buSzPct val="100000"/>
              <a:buFont typeface="Arial" pitchFamily="34" charset="0"/>
              <a:buChar char="-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400">
                <a:solidFill>
                  <a:srgbClr val="00519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fr-FR" sz="1200" kern="0" dirty="0" smtClean="0">
                <a:solidFill>
                  <a:srgbClr val="B4007D"/>
                </a:solidFill>
              </a:rPr>
              <a:t>#5 - Rationalisation</a:t>
            </a:r>
          </a:p>
        </p:txBody>
      </p:sp>
    </p:spTree>
    <p:extLst>
      <p:ext uri="{BB962C8B-B14F-4D97-AF65-F5344CB8AC3E}">
        <p14:creationId xmlns:p14="http://schemas.microsoft.com/office/powerpoint/2010/main" val="27421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AEFE">
      <a:dk1>
        <a:srgbClr val="707173"/>
      </a:dk1>
      <a:lt1>
        <a:srgbClr val="707173"/>
      </a:lt1>
      <a:dk2>
        <a:srgbClr val="00519E"/>
      </a:dk2>
      <a:lt2>
        <a:srgbClr val="00488E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AR PL UMing HK"/>
        <a:cs typeface="AR PL UMing HK"/>
      </a:majorFont>
      <a:minorFont>
        <a:latin typeface="Arial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modele2010</Template>
  <TotalTime>6672</TotalTime>
  <Words>840</Words>
  <Application>Microsoft Office PowerPoint</Application>
  <PresentationFormat>Personnalisé</PresentationFormat>
  <Paragraphs>131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standard</vt:lpstr>
      <vt:lpstr>Programmation Immobilière Triennal 2015–2017     Réunion avec les parlementaires – Jeudi 5 mars 2015</vt:lpstr>
      <vt:lpstr>Programmation immobilière 2015-2017 : les objectifs stratégiques</vt:lpstr>
      <vt:lpstr>La programmation immobilière  pour le triennal 2015-2017 </vt:lpstr>
      <vt:lpstr>Extension de l’E.P.I.A.D. d’Alger</vt:lpstr>
      <vt:lpstr>Restructuration du groupe scolaire unifié La Fontaine à Fès</vt:lpstr>
      <vt:lpstr>Construction nouveau lycée Alexandre Yersin à Hanoï</vt:lpstr>
      <vt:lpstr>Restructuration de la cité scolaire Victor Hugo à Marrakech</vt:lpstr>
      <vt:lpstr>Construction du groupe scolaire de Sousse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Utilisateur libre service</dc:creator>
  <cp:lastModifiedBy>DUTERTRE Raphaëlle</cp:lastModifiedBy>
  <cp:revision>189</cp:revision>
  <cp:lastPrinted>2015-02-20T17:18:56Z</cp:lastPrinted>
  <dcterms:created xsi:type="dcterms:W3CDTF">2012-03-01T09:28:21Z</dcterms:created>
  <dcterms:modified xsi:type="dcterms:W3CDTF">2015-03-04T07:52:05Z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hevé à la date">
    <vt:lpwstr>01/03/2012</vt:lpwstr>
  </property>
  <property fmtid="{D5CDD505-2E9C-101B-9397-08002B2CF9AE}" pid="3" name="Propriétaire">
    <vt:lpwstr>AEFE</vt:lpwstr>
  </property>
  <property fmtid="{D5CDD505-2E9C-101B-9397-08002B2CF9AE}" pid="4" name="Vérifié par">
    <vt:lpwstr>Jean-Yves LIGNIER</vt:lpwstr>
  </property>
  <property fmtid="{D5CDD505-2E9C-101B-9397-08002B2CF9AE}" pid="5" name="Éditeur">
    <vt:lpwstr>LibreOffice/Linux-Ubuntu</vt:lpwstr>
  </property>
</Properties>
</file>